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6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1" r:id="rId19"/>
    <p:sldId id="275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8ED0"/>
    <a:srgbClr val="22C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71"/>
  </p:normalViewPr>
  <p:slideViewPr>
    <p:cSldViewPr snapToGrid="0" snapToObjects="1">
      <p:cViewPr varScale="1">
        <p:scale>
          <a:sx n="101" d="100"/>
          <a:sy n="101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3248E-3BF0-874C-9511-EE9B08B9B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096E8E-CEEC-FE49-B2A3-3A5FC75D3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0E656E-6A2C-EA4A-8CCF-12DFE7BF7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4/20/22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02A727-5FA4-9649-B37C-F4A0D18F4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DF58D5-3CC8-664D-A8A2-17656443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0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A2A0A8-44DF-FC41-A9AE-797C752A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56C615-AD1A-5B49-9DBE-A6CA0A2E0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0CA270-D917-D246-99EF-E2148A7E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477DFE-9139-C241-B731-D9C76330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95D498-455E-5145-9687-EA5E418B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0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B24FFAE-E73D-784E-8706-88507B0B2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90C5B4C-4178-9A4B-86FF-76BEF78B4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D1F4EF-464F-BA48-A5C3-A3DA6442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4/20/22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3DCAF7-43AF-FE48-9284-31245B50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89F3F6-C326-584E-AC1E-7E46D8DC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8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689583-0B81-6B43-B124-AF53E9D1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FF2DAE-BEAD-364B-B66E-A40AA7DC9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4E7ED9-7DF3-BA4C-85CA-0E229010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00F56A-8905-7848-B67B-02DF12C9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254A96-F8CF-5E46-B7B7-F6369347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44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217CD0-11A6-1D4D-A9EB-613D0D56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4715BF-CEA0-C342-84E1-46C808B6F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7C46B6-2E36-B24B-AEF9-5DE13692C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4/20/22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6266AB-8336-A341-B458-E7E2907F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E6637A-9073-7A4E-BA68-7D6091D9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2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FAEB9-B68C-3342-8117-FBDD5E35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D3E587-EF37-B248-BEE4-A7858EC4D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67FD441-556D-F24F-82E1-855BEB043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311FED-7BDB-3344-964B-BCE84DFA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1440E5-B743-6A48-BC75-8B4809ED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0FBA5A-1D0E-ED4C-98C6-DBE2DDB6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67C3E-6A53-534D-AA19-7452415D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5572CF-81EB-5440-A0C1-3CE49CF81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913380-1A5F-E646-B709-28BDFC441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5C5711F-2F37-B34E-ACA3-F2F0CB0C6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9EA3E84-0617-7245-BA7E-606937864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1B1AB5-60D6-A842-B019-240596BDA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CC929ED-93BC-2B41-8646-AA25A372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A2B0B0B-DB8C-224F-8565-9CFA8A26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8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54367-2498-BF47-BC20-0552CA96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42B890A-B4E0-6342-9FA0-3AC771BD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7BCDF7-13B9-CF40-AFBA-4F69FDC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4C55BE0-8303-E342-9BE6-B35966B2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0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21C8ED3-D481-D141-8FAE-E08F591E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3873142-57E7-3842-A89C-D632F18E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0B8D6A-A981-DA41-89F0-E0F5F984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8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B890A4-44C0-0E4D-936C-9F97A312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E891E-6ACD-4942-9B27-5676A2CF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90E4E53-B850-CE48-8FBF-D4B784355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6E60BD-68B5-AC49-8F66-6BFA321F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4/20/22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8BBF3C-E70A-4D47-95C1-FF957376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CC9DE2-9CEF-5641-9782-477C6E9B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9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5E4FE-66FB-4149-94BD-11C91B42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D3EA144-52FB-0049-B052-C408D4D57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13BD819-BEFF-6B4C-AE9D-77CDD38D9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1E522E-05F4-CC4C-A073-04D4565FD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4/20/22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3C1028-F8E4-944D-9D2B-D7104076F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55A3B3-4D6B-D54E-BD2E-28CC042A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7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A77F688-C640-4948-919E-AF97A2A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341C0B-162D-9C4E-8789-5C4FD8C96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323C05-9BC6-3841-AAF9-34D7A0F0A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4/20/22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0DBEFB-5021-D844-8C46-94D037467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368E60-4076-AE48-A602-14B37074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AD948770-3A7D-F149-841A-7D5B312C20F7}"/>
              </a:ext>
            </a:extLst>
          </p:cNvPr>
          <p:cNvGrpSpPr/>
          <p:nvPr/>
        </p:nvGrpSpPr>
        <p:grpSpPr>
          <a:xfrm>
            <a:off x="0" y="0"/>
            <a:ext cx="12192000" cy="1958129"/>
            <a:chOff x="0" y="-1"/>
            <a:chExt cx="7315200" cy="1216153"/>
          </a:xfrm>
        </p:grpSpPr>
        <p:sp>
          <p:nvSpPr>
            <p:cNvPr id="5" name="Rettangolo 51">
              <a:extLst>
                <a:ext uri="{FF2B5EF4-FFF2-40B4-BE49-F238E27FC236}">
                  <a16:creationId xmlns:a16="http://schemas.microsoft.com/office/drawing/2014/main" id="{AEF03D8D-822E-3545-A2D1-64AADEA18E8E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CAFC7782-D91C-534D-A6F2-544B6699B9D2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C67FEC4A-6A5C-0346-B9F6-AFF4A2053D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3" y="1454469"/>
            <a:ext cx="2863902" cy="13386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80764C-A925-DE4B-B446-1E4B657396C7}"/>
              </a:ext>
            </a:extLst>
          </p:cNvPr>
          <p:cNvSpPr txBox="1"/>
          <p:nvPr/>
        </p:nvSpPr>
        <p:spPr>
          <a:xfrm>
            <a:off x="901699" y="5661830"/>
            <a:ext cx="278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595959"/>
                </a:solidFill>
                <a:latin typeface="Arial Narrow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Alessandro Di Giovanni</a:t>
            </a:r>
            <a:endParaRPr lang="it-IT" sz="1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24F55F-2C32-1E45-8623-E24864020725}"/>
              </a:ext>
            </a:extLst>
          </p:cNvPr>
          <p:cNvSpPr txBox="1"/>
          <p:nvPr/>
        </p:nvSpPr>
        <p:spPr>
          <a:xfrm>
            <a:off x="8737601" y="5538719"/>
            <a:ext cx="255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595959"/>
                </a:solidFill>
                <a:latin typeface="Arial Narrow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Ingegneria Informatica</a:t>
            </a:r>
          </a:p>
          <a:p>
            <a:pPr algn="ctr"/>
            <a:r>
              <a:rPr lang="it-IT" sz="1600" dirty="0">
                <a:solidFill>
                  <a:srgbClr val="595959"/>
                </a:solidFill>
                <a:latin typeface="Arial Narrow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Anno Accademico 2021/22</a:t>
            </a:r>
            <a:endParaRPr lang="it-IT" sz="105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 di testo 153">
            <a:extLst>
              <a:ext uri="{FF2B5EF4-FFF2-40B4-BE49-F238E27FC236}">
                <a16:creationId xmlns:a16="http://schemas.microsoft.com/office/drawing/2014/main" id="{C329A15E-B177-5D43-8A0E-1538C722D1BE}"/>
              </a:ext>
            </a:extLst>
          </p:cNvPr>
          <p:cNvSpPr txBox="1"/>
          <p:nvPr/>
        </p:nvSpPr>
        <p:spPr>
          <a:xfrm>
            <a:off x="-490538" y="4767510"/>
            <a:ext cx="11268075" cy="15424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1600200" tIns="0" rIns="6858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Prof. Antonio Chella</a:t>
            </a:r>
            <a:endParaRPr lang="it-IT" sz="10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7480" indent="449580"/>
            <a:r>
              <a:rPr lang="it-IT" sz="1600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Prof.ssa Valeria Seidita</a:t>
            </a:r>
            <a:endParaRPr lang="it-IT" sz="10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600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Ing. Arianna Pipitone</a:t>
            </a:r>
            <a:endParaRPr lang="it-IT" sz="10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400" u="none" strike="noStrike" dirty="0">
                <a:solidFill>
                  <a:srgbClr val="5B9BD5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it-IT" sz="10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it-IT" sz="1000" dirty="0">
                <a:solidFill>
                  <a:srgbClr val="59595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it-IT" sz="10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09C678-EB9B-1143-AE01-312CB2D49538}"/>
              </a:ext>
            </a:extLst>
          </p:cNvPr>
          <p:cNvSpPr txBox="1"/>
          <p:nvPr/>
        </p:nvSpPr>
        <p:spPr>
          <a:xfrm>
            <a:off x="4387844" y="3092250"/>
            <a:ext cx="3416300" cy="131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it-IT" sz="2800" cap="all" dirty="0">
                <a:solidFill>
                  <a:srgbClr val="5B9BD5"/>
                </a:solidFill>
                <a:latin typeface="Arial Narrow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tesina di robotica</a:t>
            </a:r>
            <a:endParaRPr lang="it-IT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it-IT" dirty="0">
                <a:solidFill>
                  <a:srgbClr val="404040"/>
                </a:solidFill>
                <a:latin typeface="Arial Narrow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RescueRobot and LostRobots 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it-IT" dirty="0">
                <a:solidFill>
                  <a:srgbClr val="404040"/>
                </a:solidFill>
                <a:latin typeface="Arial Narrow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  <a:endParaRPr lang="it-IT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90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Communication unit</a:t>
            </a:r>
            <a:endParaRPr lang="en-GB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D3D65AA-AE9A-794A-826E-94249F30B191}"/>
              </a:ext>
            </a:extLst>
          </p:cNvPr>
          <p:cNvSpPr/>
          <p:nvPr/>
        </p:nvSpPr>
        <p:spPr>
          <a:xfrm>
            <a:off x="1168404" y="2105733"/>
            <a:ext cx="488857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i="1" dirty="0"/>
              <a:t>RescueRobot </a:t>
            </a:r>
            <a:r>
              <a:rPr lang="it-IT" sz="2000" dirty="0"/>
              <a:t>si mette in ascolto nei rispettivi canali delle sue coppie emettitore/ricevitore in cerca di messaggi di aiuto da parte di un </a:t>
            </a:r>
            <a:r>
              <a:rPr lang="it-IT" sz="2000" i="1" dirty="0"/>
              <a:t>LostRobot. </a:t>
            </a:r>
          </a:p>
          <a:p>
            <a:pPr algn="just"/>
            <a:endParaRPr lang="it-IT" sz="2000" i="1" dirty="0"/>
          </a:p>
          <a:p>
            <a:pPr algn="just"/>
            <a:endParaRPr lang="it-IT" sz="2000" i="1" dirty="0"/>
          </a:p>
          <a:p>
            <a:pPr algn="just"/>
            <a:r>
              <a:rPr lang="it-IT" sz="2000" dirty="0"/>
              <a:t>Una volta intercettato uno di questi messaggi, </a:t>
            </a:r>
            <a:r>
              <a:rPr lang="it-IT" sz="2000" i="1" dirty="0"/>
              <a:t>RescueRobot</a:t>
            </a:r>
            <a:r>
              <a:rPr lang="it-IT" sz="2000" dirty="0"/>
              <a:t> risponde instaurando una comunicazione di tipo Client-Server che procede secondo il protocollo di comunicazione implementato.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6C43B97-09CC-AC48-B496-99290A50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6442"/>
            <a:ext cx="5132627" cy="43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4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LOST ROBOT CONTROLLER</a:t>
            </a:r>
            <a:endParaRPr lang="en-GB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564EB1C-D47D-DB46-88C3-FF8BE6D20D93}"/>
              </a:ext>
            </a:extLst>
          </p:cNvPr>
          <p:cNvSpPr/>
          <p:nvPr/>
        </p:nvSpPr>
        <p:spPr>
          <a:xfrm>
            <a:off x="1085993" y="1528289"/>
            <a:ext cx="100429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“LostRobotController” è il controllore che gestisce i </a:t>
            </a:r>
            <a:r>
              <a:rPr lang="it-IT" sz="2000" i="1" dirty="0"/>
              <a:t>LostRobot</a:t>
            </a:r>
            <a:r>
              <a:rPr lang="it-IT" sz="2000" dirty="0"/>
              <a:t>, ed è unico per tutti per rendere più scalabile il progetto dato che è possibile aggiungere un numero indefinito di LostRobot. </a:t>
            </a:r>
          </a:p>
          <a:p>
            <a:pPr algn="just"/>
            <a:endParaRPr lang="it-IT" sz="2000" dirty="0"/>
          </a:p>
          <a:p>
            <a:pPr algn="just"/>
            <a:r>
              <a:rPr lang="it-IT" sz="2000" dirty="0"/>
              <a:t>In questo scenario specifico, con tre robot dispersi, il controllore tramite una funzione interna individua su quale robot è in esecuzione.</a:t>
            </a:r>
          </a:p>
          <a:p>
            <a:pPr algn="just"/>
            <a:endParaRPr lang="it-IT" sz="2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39F259F-8326-F84E-B314-5F2FDA3C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51" y="3854163"/>
            <a:ext cx="8118897" cy="19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2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MOVE LOST UNIT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564EB1C-D47D-DB46-88C3-FF8BE6D20D93}"/>
              </a:ext>
            </a:extLst>
          </p:cNvPr>
          <p:cNvSpPr/>
          <p:nvPr/>
        </p:nvSpPr>
        <p:spPr>
          <a:xfrm>
            <a:off x="1085993" y="1528289"/>
            <a:ext cx="100429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La base teorica su cui si fonda la cinematica dei </a:t>
            </a:r>
            <a:r>
              <a:rPr lang="it-IT" sz="2000" i="1" dirty="0"/>
              <a:t>LostRobot </a:t>
            </a:r>
            <a:r>
              <a:rPr lang="it-IT" sz="2000" dirty="0"/>
              <a:t>è identica a quella del </a:t>
            </a:r>
            <a:r>
              <a:rPr lang="it-IT" sz="2000" i="1" dirty="0"/>
              <a:t>RescueRobot.</a:t>
            </a:r>
          </a:p>
          <a:p>
            <a:pPr algn="just"/>
            <a:endParaRPr lang="it-IT" sz="2000" i="1" dirty="0"/>
          </a:p>
          <a:p>
            <a:pPr algn="just"/>
            <a:r>
              <a:rPr lang="it-IT" sz="2000" dirty="0"/>
              <a:t>In un ambiente multi-agente competitivo in cui ogni robot singolarmente tende a raggiungere il proprio obbiettivo, è stato necessario implementare un meccanismo di </a:t>
            </a:r>
            <a:r>
              <a:rPr lang="it-IT" sz="2000" b="1" dirty="0"/>
              <a:t>collision avoidance</a:t>
            </a:r>
            <a:r>
              <a:rPr lang="it-IT" sz="2000" dirty="0"/>
              <a:t> nei LostRobot al fine di evitare che avvengano collisioni.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EEA0BC5-738A-3E47-813B-85C94D420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00" y="3636368"/>
            <a:ext cx="2576830" cy="11722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5C7BDBA-F8E3-E04C-A449-7C0B8F7BA8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68" y="3498573"/>
            <a:ext cx="2613660" cy="13100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54DF861-4486-DC47-9E36-67E4AEE689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66" y="3588013"/>
            <a:ext cx="2613660" cy="121539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7436CB2F-50B3-984B-8127-D96C375E134A}"/>
              </a:ext>
            </a:extLst>
          </p:cNvPr>
          <p:cNvSpPr/>
          <p:nvPr/>
        </p:nvSpPr>
        <p:spPr>
          <a:xfrm>
            <a:off x="1296374" y="4882374"/>
            <a:ext cx="2843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i="1" dirty="0"/>
              <a:t>DistanceSensor</a:t>
            </a:r>
            <a:r>
              <a:rPr lang="it-IT" dirty="0"/>
              <a:t> frontale per verificare che la cella successiva in cui il robot deve muoversi sia libera.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F04D73A-F0CF-224E-AB7C-C96D43EF9115}"/>
              </a:ext>
            </a:extLst>
          </p:cNvPr>
          <p:cNvSpPr/>
          <p:nvPr/>
        </p:nvSpPr>
        <p:spPr>
          <a:xfrm>
            <a:off x="4849058" y="4887948"/>
            <a:ext cx="2843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DistanceSensor denominato “</a:t>
            </a:r>
            <a:r>
              <a:rPr lang="it-IT" i="1" dirty="0"/>
              <a:t>prioritySensor</a:t>
            </a:r>
            <a:r>
              <a:rPr lang="it-IT" dirty="0"/>
              <a:t>” per dare priorità a chi proviene da sinistra.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1DFED80-AE4C-054E-9BF0-1730287B0594}"/>
              </a:ext>
            </a:extLst>
          </p:cNvPr>
          <p:cNvSpPr/>
          <p:nvPr/>
        </p:nvSpPr>
        <p:spPr>
          <a:xfrm>
            <a:off x="8401741" y="4873535"/>
            <a:ext cx="2843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Situazioni di stallo gestite tramite specifici tempi di attesa.</a:t>
            </a:r>
          </a:p>
        </p:txBody>
      </p:sp>
    </p:spTree>
    <p:extLst>
      <p:ext uri="{BB962C8B-B14F-4D97-AF65-F5344CB8AC3E}">
        <p14:creationId xmlns:p14="http://schemas.microsoft.com/office/powerpoint/2010/main" val="114333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Communication lost unit</a:t>
            </a:r>
            <a:endParaRPr lang="en-GB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564EB1C-D47D-DB46-88C3-FF8BE6D20D93}"/>
              </a:ext>
            </a:extLst>
          </p:cNvPr>
          <p:cNvSpPr/>
          <p:nvPr/>
        </p:nvSpPr>
        <p:spPr>
          <a:xfrm>
            <a:off x="1085993" y="1528289"/>
            <a:ext cx="100429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Unita che implementa il </a:t>
            </a:r>
            <a:r>
              <a:rPr lang="it-IT" sz="2000" b="1" dirty="0"/>
              <a:t>protocollo di comunicazione</a:t>
            </a:r>
            <a:r>
              <a:rPr lang="it-IT" sz="2000" dirty="0"/>
              <a:t> dalla parte del client, quindi del robot disperso.</a:t>
            </a:r>
          </a:p>
          <a:p>
            <a:pPr algn="just"/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EBF9039-15D4-3B49-B3AA-9D1AE5F92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65" y="2543952"/>
            <a:ext cx="6134413" cy="2520243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2AD60B1F-C4F6-574A-8FFA-FE51CD542516}"/>
              </a:ext>
            </a:extLst>
          </p:cNvPr>
          <p:cNvSpPr/>
          <p:nvPr/>
        </p:nvSpPr>
        <p:spPr>
          <a:xfrm>
            <a:off x="5007806" y="5329711"/>
            <a:ext cx="2443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b="1" dirty="0"/>
              <a:t>[NOME]: </a:t>
            </a:r>
            <a:r>
              <a:rPr lang="it-IT" i="1" dirty="0"/>
              <a:t>messaggio</a:t>
            </a:r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604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it-IT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Suddivisione</a:t>
            </a:r>
            <a:r>
              <a:rPr lang="en-GB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in package</a:t>
            </a:r>
            <a:endParaRPr lang="en-GB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AA95994-BEB7-C641-ADD5-E0300BB64725}"/>
              </a:ext>
            </a:extLst>
          </p:cNvPr>
          <p:cNvSpPr/>
          <p:nvPr/>
        </p:nvSpPr>
        <p:spPr>
          <a:xfrm>
            <a:off x="7033058" y="1993732"/>
            <a:ext cx="4184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it-IT" sz="2000" i="1" dirty="0"/>
              <a:t>LostRobot</a:t>
            </a:r>
            <a:endParaRPr lang="it-IT" sz="20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b="1" i="1" dirty="0"/>
              <a:t>LostRobot.java</a:t>
            </a:r>
            <a:r>
              <a:rPr lang="it-IT" dirty="0"/>
              <a:t>;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i="1" u="sng" dirty="0"/>
              <a:t>package</a:t>
            </a:r>
            <a:r>
              <a:rPr lang="it-IT" i="1" dirty="0"/>
              <a:t> Controller</a:t>
            </a:r>
            <a:endParaRPr lang="it-IT" dirty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b="1" i="1" dirty="0"/>
              <a:t>LostRobotController.java</a:t>
            </a:r>
            <a:r>
              <a:rPr lang="it-IT" dirty="0"/>
              <a:t>;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i="1" u="sng" dirty="0"/>
              <a:t>package</a:t>
            </a:r>
            <a:r>
              <a:rPr lang="it-IT" i="1" dirty="0"/>
              <a:t> LostUnits</a:t>
            </a:r>
            <a:endParaRPr lang="it-IT" dirty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b="1" i="1" dirty="0"/>
              <a:t>CommLostUnit.java</a:t>
            </a:r>
            <a:r>
              <a:rPr lang="it-IT" dirty="0"/>
              <a:t>;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b="1" i="1" dirty="0"/>
              <a:t>MoveLostUnit.java</a:t>
            </a:r>
            <a:r>
              <a:rPr lang="it-IT" dirty="0"/>
              <a:t>;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DBF38B4-55C4-514D-8EC2-41E681779681}"/>
              </a:ext>
            </a:extLst>
          </p:cNvPr>
          <p:cNvSpPr/>
          <p:nvPr/>
        </p:nvSpPr>
        <p:spPr>
          <a:xfrm>
            <a:off x="1429177" y="1993732"/>
            <a:ext cx="52575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it-IT" sz="2000" i="1" dirty="0"/>
              <a:t>RescueRobot</a:t>
            </a:r>
            <a:endParaRPr lang="it-IT" sz="20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i="1" dirty="0"/>
              <a:t>LostBlue.wbo, LostGold.wbo, LostGreen.wbo;</a:t>
            </a:r>
            <a:endParaRPr lang="it-IT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b="1" i="1" dirty="0"/>
              <a:t>RescueRobot.java</a:t>
            </a:r>
            <a:r>
              <a:rPr lang="it-IT" dirty="0"/>
              <a:t>;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i="1" u="sng" dirty="0"/>
              <a:t>package</a:t>
            </a:r>
            <a:r>
              <a:rPr lang="it-IT" i="1" dirty="0"/>
              <a:t> Controller</a:t>
            </a:r>
            <a:endParaRPr lang="it-IT" dirty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b="1" i="1" dirty="0"/>
              <a:t>RescueRobotController.java</a:t>
            </a:r>
            <a:r>
              <a:rPr lang="it-IT" dirty="0"/>
              <a:t>;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i="1" u="sng" dirty="0"/>
              <a:t>package</a:t>
            </a:r>
            <a:r>
              <a:rPr lang="it-IT" i="1" dirty="0"/>
              <a:t> Units</a:t>
            </a:r>
            <a:endParaRPr lang="it-IT" dirty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b="1" i="1" dirty="0"/>
              <a:t>MovementUnit.java</a:t>
            </a:r>
            <a:r>
              <a:rPr lang="it-IT" dirty="0"/>
              <a:t>;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b="1" i="1" dirty="0"/>
              <a:t>MapExplorationUnit.java</a:t>
            </a:r>
            <a:r>
              <a:rPr lang="it-IT" dirty="0"/>
              <a:t>;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b="1" i="1" dirty="0"/>
              <a:t>PathFinding.java</a:t>
            </a:r>
            <a:r>
              <a:rPr lang="it-IT" dirty="0"/>
              <a:t>;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b="1" i="1" dirty="0"/>
              <a:t>CommunicationUnit.java</a:t>
            </a:r>
            <a:r>
              <a:rPr lang="it-IT" dirty="0"/>
              <a:t>;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i="1" u="sng" dirty="0"/>
              <a:t>package</a:t>
            </a:r>
            <a:r>
              <a:rPr lang="it-IT" i="1" dirty="0"/>
              <a:t> Util</a:t>
            </a:r>
            <a:endParaRPr lang="it-IT" dirty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b="1" i="1" dirty="0"/>
              <a:t>Grid.java</a:t>
            </a:r>
            <a:r>
              <a:rPr lang="it-IT" dirty="0"/>
              <a:t>;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b="1" i="1" dirty="0"/>
              <a:t>Node.java</a:t>
            </a:r>
            <a:r>
              <a:rPr lang="it-IT" dirty="0"/>
              <a:t>;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b="1" i="1" dirty="0"/>
              <a:t>Cell.java</a:t>
            </a:r>
            <a:r>
              <a:rPr lang="it-I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3626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4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pic>
        <p:nvPicPr>
          <p:cNvPr id="8" name="PARTE1 - ESPLORAZIONE.mp4" descr="PARTE1 - ESPLORAZIONE.mp4">
            <a:hlinkClick r:id="" action="ppaction://media"/>
            <a:extLst>
              <a:ext uri="{FF2B5EF4-FFF2-40B4-BE49-F238E27FC236}">
                <a16:creationId xmlns:a16="http://schemas.microsoft.com/office/drawing/2014/main" id="{8AE72181-A420-FA45-8DEB-0CEE31B23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9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4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pic>
        <p:nvPicPr>
          <p:cNvPr id="7" name="PARTE2 - ESEMPIO1.mp4" descr="PARTE2 - ESEMPIO1.mp4">
            <a:hlinkClick r:id="" action="ppaction://media"/>
            <a:extLst>
              <a:ext uri="{FF2B5EF4-FFF2-40B4-BE49-F238E27FC236}">
                <a16:creationId xmlns:a16="http://schemas.microsoft.com/office/drawing/2014/main" id="{770DFC3F-8B08-8C45-90DF-7E9FF8E12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4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pic>
        <p:nvPicPr>
          <p:cNvPr id="7" name="PARTE2 - ESEMPIO2.mp4" descr="PARTE2 - ESEMPIO2.mp4">
            <a:hlinkClick r:id="" action="ppaction://media"/>
            <a:extLst>
              <a:ext uri="{FF2B5EF4-FFF2-40B4-BE49-F238E27FC236}">
                <a16:creationId xmlns:a16="http://schemas.microsoft.com/office/drawing/2014/main" id="{2C79DEE3-04D7-C64F-AA05-BB34F791CE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0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it-IT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conclusioni</a:t>
            </a:r>
            <a:endParaRPr lang="en-GB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21B1099-AE6D-E84F-B4A9-DC74BA94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47" y="2648523"/>
            <a:ext cx="4831645" cy="271780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659CA6-C56F-914A-894A-E4E73DD210E5}"/>
              </a:ext>
            </a:extLst>
          </p:cNvPr>
          <p:cNvSpPr/>
          <p:nvPr/>
        </p:nvSpPr>
        <p:spPr>
          <a:xfrm>
            <a:off x="1166813" y="1520209"/>
            <a:ext cx="1004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Il progetto anche se realizzato in ambito accademico, con tutte le semplificazioni del caso, presenta dei risvolti per possibili utilizzi reali futuri.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25FA368-C6D7-EF4D-B742-AFF89DB38D8F}"/>
              </a:ext>
            </a:extLst>
          </p:cNvPr>
          <p:cNvSpPr/>
          <p:nvPr/>
        </p:nvSpPr>
        <p:spPr>
          <a:xfrm>
            <a:off x="1166813" y="2228095"/>
            <a:ext cx="51777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In un vasto ambiente indoor di tipo “labirintico, in cui coesistono più robot che svolgono compiti diversi, può succedere che improvvisamente, uno di questi ha un danno all’unità di movimento-posizionamento e non è più in grado di raggiungere un punto target.</a:t>
            </a:r>
          </a:p>
          <a:p>
            <a:pPr algn="just"/>
            <a:endParaRPr lang="it-IT" sz="2000" dirty="0"/>
          </a:p>
          <a:p>
            <a:pPr algn="just"/>
            <a:r>
              <a:rPr lang="it-IT" sz="2000" dirty="0"/>
              <a:t>L’azienda potrebbe prevedere, piuttosto che un intervento umano, la presenza di un altro robot il cui scopo è solamente quello di esplorare l’ambiente e aiutare i robot “dispersi” nel raggiungere il desiderato punto di destinazione.</a:t>
            </a:r>
          </a:p>
        </p:txBody>
      </p:sp>
    </p:spTree>
    <p:extLst>
      <p:ext uri="{BB962C8B-B14F-4D97-AF65-F5344CB8AC3E}">
        <p14:creationId xmlns:p14="http://schemas.microsoft.com/office/powerpoint/2010/main" val="33599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441593" y="3093363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it-IT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Grazie per l’attenzione</a:t>
            </a:r>
            <a:endParaRPr lang="it-IT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29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it-IT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Obbietti</a:t>
            </a:r>
            <a:r>
              <a:rPr lang="it-IT" sz="3600" b="1" cap="all" dirty="0">
                <a:solidFill>
                  <a:srgbClr val="5B9BD5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vi prefissati</a:t>
            </a:r>
            <a:endParaRPr lang="it-IT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6AB05E-83D2-704D-9925-E0FC709CFDBB}"/>
              </a:ext>
            </a:extLst>
          </p:cNvPr>
          <p:cNvSpPr txBox="1"/>
          <p:nvPr/>
        </p:nvSpPr>
        <p:spPr>
          <a:xfrm>
            <a:off x="1085993" y="2972460"/>
            <a:ext cx="1004294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/>
              <a:t>In particolare, vengono implementate le seguenti funzionalità:</a:t>
            </a:r>
          </a:p>
          <a:p>
            <a:pPr algn="just"/>
            <a:endParaRPr lang="it-IT" sz="2000" dirty="0"/>
          </a:p>
          <a:p>
            <a:pPr marL="342900" indent="-342900" algn="just">
              <a:buFont typeface="Wingdings" pitchFamily="2" charset="2"/>
              <a:buChar char="q"/>
            </a:pPr>
            <a:r>
              <a:rPr lang="it-IT" sz="2000" dirty="0"/>
              <a:t>Movimento tra due punti generici in un sistema di riferimento;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it-IT" sz="2000" dirty="0"/>
              <a:t>SLAM</a:t>
            </a:r>
            <a:r>
              <a:rPr lang="it-IT" sz="2000" b="1" dirty="0"/>
              <a:t> </a:t>
            </a:r>
            <a:r>
              <a:rPr lang="it-IT" sz="2000" dirty="0"/>
              <a:t>di un ambiente completamente sconosciuto;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it-IT" sz="2000" dirty="0"/>
              <a:t>Elaborazione di un percorso tra due punti generici immersi in un ambiente a ostacoli;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it-IT" sz="2000" dirty="0"/>
              <a:t>Protocollo per lo scambio di messaggi tra due entità;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it-IT" sz="2000" dirty="0"/>
              <a:t>Annullamento di possibili collisioni tra robot;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it-IT" sz="2000" dirty="0"/>
              <a:t>Generazione di robot dispersi in punti casuali;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it-IT" sz="2000" dirty="0"/>
          </a:p>
          <a:p>
            <a:pPr algn="just"/>
            <a:endParaRPr lang="it-IT" sz="2000" dirty="0"/>
          </a:p>
          <a:p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2A2A71-D7C2-6347-AD1F-495C44F5891D}"/>
              </a:ext>
            </a:extLst>
          </p:cNvPr>
          <p:cNvSpPr/>
          <p:nvPr/>
        </p:nvSpPr>
        <p:spPr>
          <a:xfrm>
            <a:off x="1085993" y="1528289"/>
            <a:ext cx="100429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Il seguente progetto si propone di realizzare uno scenario in cui, idealmente, un robot disperso in grado solamente di spostarsi da un punto a un altro, richiede e riceve assistenza da un altro robot che gli indica il percorso verso il punto di destinazione.</a:t>
            </a:r>
          </a:p>
        </p:txBody>
      </p:sp>
    </p:spTree>
    <p:extLst>
      <p:ext uri="{BB962C8B-B14F-4D97-AF65-F5344CB8AC3E}">
        <p14:creationId xmlns:p14="http://schemas.microsoft.com/office/powerpoint/2010/main" val="1501382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it-IT" sz="3600" b="1" cap="all" dirty="0">
                <a:solidFill>
                  <a:srgbClr val="5B9BD5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ROBOT UTILIZZATI</a:t>
            </a:r>
            <a:endParaRPr lang="it-IT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F09AA7D-7326-F344-AE5B-39EAC7CA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927" y="2720323"/>
            <a:ext cx="1976755" cy="18192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6507C5B-9513-7F4F-8D7A-CEE7EAAE4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422" y="2721284"/>
            <a:ext cx="1976120" cy="17240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7793EF-B2D0-1E4A-A6C0-8FDE41A52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525" y="2719379"/>
            <a:ext cx="1894840" cy="17291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14D4049-55C2-3948-9BCA-39151ABCE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348" y="2719379"/>
            <a:ext cx="1699260" cy="172593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688F60-554B-DB4F-9635-1F2942A01CD5}"/>
              </a:ext>
            </a:extLst>
          </p:cNvPr>
          <p:cNvSpPr txBox="1"/>
          <p:nvPr/>
        </p:nvSpPr>
        <p:spPr>
          <a:xfrm>
            <a:off x="1343039" y="4733123"/>
            <a:ext cx="35241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Due </a:t>
            </a:r>
            <a:r>
              <a:rPr lang="it-IT" sz="2000" i="1" dirty="0"/>
              <a:t>PositionSensor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Quattro </a:t>
            </a:r>
            <a:r>
              <a:rPr lang="it-IT" sz="2000" i="1" dirty="0"/>
              <a:t>DistanceSensor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i="1" dirty="0"/>
              <a:t>Compass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Tre </a:t>
            </a:r>
            <a:r>
              <a:rPr lang="it-IT" sz="2000" i="1" dirty="0"/>
              <a:t>Emitter/Receiver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000" dirty="0"/>
          </a:p>
          <a:p>
            <a:pPr algn="just"/>
            <a:endParaRPr lang="it-IT" sz="2000" dirty="0"/>
          </a:p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9AC2D7A-8BAC-FA4E-8C88-8BB254D7A207}"/>
              </a:ext>
            </a:extLst>
          </p:cNvPr>
          <p:cNvSpPr txBox="1"/>
          <p:nvPr/>
        </p:nvSpPr>
        <p:spPr>
          <a:xfrm>
            <a:off x="7183988" y="4642008"/>
            <a:ext cx="35241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Due </a:t>
            </a:r>
            <a:r>
              <a:rPr lang="it-IT" sz="2000" i="1" dirty="0"/>
              <a:t>PositionSensor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Due </a:t>
            </a:r>
            <a:r>
              <a:rPr lang="it-IT" sz="2000" i="1" dirty="0"/>
              <a:t>DistanceSensor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i="1" dirty="0"/>
              <a:t>Compass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i="1" dirty="0"/>
              <a:t>Emitter/Receiver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i="1" dirty="0"/>
              <a:t>GPS</a:t>
            </a:r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  <a:p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0DBE1F9-2381-2F4D-B83B-D35B46756113}"/>
              </a:ext>
            </a:extLst>
          </p:cNvPr>
          <p:cNvSpPr/>
          <p:nvPr/>
        </p:nvSpPr>
        <p:spPr>
          <a:xfrm>
            <a:off x="1962550" y="2316287"/>
            <a:ext cx="1517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/>
              <a:t>RecueRobot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99C347F-B580-C94D-BDF3-FF8A1315DA99}"/>
              </a:ext>
            </a:extLst>
          </p:cNvPr>
          <p:cNvSpPr/>
          <p:nvPr/>
        </p:nvSpPr>
        <p:spPr>
          <a:xfrm>
            <a:off x="7953191" y="2316287"/>
            <a:ext cx="1517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/>
              <a:t>LostRobot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2128778-EFB6-3542-84B6-90435EE6511B}"/>
              </a:ext>
            </a:extLst>
          </p:cNvPr>
          <p:cNvSpPr/>
          <p:nvPr/>
        </p:nvSpPr>
        <p:spPr>
          <a:xfrm>
            <a:off x="1343039" y="1411702"/>
            <a:ext cx="1004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Il modello base di robot scelto sia per </a:t>
            </a:r>
            <a:r>
              <a:rPr lang="it-IT" sz="2000" i="1" dirty="0"/>
              <a:t>RescueRobot</a:t>
            </a:r>
            <a:r>
              <a:rPr lang="it-IT" sz="2000" dirty="0"/>
              <a:t> che per </a:t>
            </a:r>
            <a:r>
              <a:rPr lang="it-IT" sz="2000" i="1" dirty="0"/>
              <a:t>LostRobot</a:t>
            </a:r>
            <a:r>
              <a:rPr lang="it-IT" sz="2000" dirty="0"/>
              <a:t> è </a:t>
            </a:r>
            <a:r>
              <a:rPr lang="it-IT" sz="2000" i="1" dirty="0"/>
              <a:t>TIAGo Base </a:t>
            </a:r>
            <a:r>
              <a:rPr lang="it-IT" sz="2000" dirty="0"/>
              <a:t>progettato dalla </a:t>
            </a:r>
            <a:r>
              <a:rPr lang="it-IT" sz="2000" i="1" dirty="0"/>
              <a:t>PAL Robotics</a:t>
            </a:r>
            <a:r>
              <a:rPr lang="it-IT" sz="2000" dirty="0"/>
              <a:t>, opportunamente modificato per adattarsi agli scopi del progetto</a:t>
            </a:r>
            <a:r>
              <a:rPr lang="it-IT" dirty="0"/>
              <a:t>.</a:t>
            </a:r>
            <a:r>
              <a:rPr lang="it-IT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1646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it-IT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ambiente</a:t>
            </a:r>
            <a:endParaRPr lang="it-IT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2A2A71-D7C2-6347-AD1F-495C44F5891D}"/>
              </a:ext>
            </a:extLst>
          </p:cNvPr>
          <p:cNvSpPr/>
          <p:nvPr/>
        </p:nvSpPr>
        <p:spPr>
          <a:xfrm>
            <a:off x="1166813" y="1528289"/>
            <a:ext cx="1004294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Viene proposto un possibile ambiente con una configurazione di ostacoli, e di punti di arrivo dei singoli </a:t>
            </a:r>
            <a:r>
              <a:rPr lang="it-IT" sz="2000" i="1" dirty="0"/>
              <a:t>LostRobot </a:t>
            </a:r>
            <a:r>
              <a:rPr lang="it-IT" sz="2000" dirty="0"/>
              <a:t>dove testare che tutto funzioni correttamente.</a:t>
            </a:r>
          </a:p>
          <a:p>
            <a:pPr algn="just"/>
            <a:endParaRPr lang="it-IT" sz="2000" dirty="0"/>
          </a:p>
          <a:p>
            <a:pPr algn="just"/>
            <a:r>
              <a:rPr lang="it-IT" sz="2000" dirty="0"/>
              <a:t>L’ambiente è progettato come una matrice in cui ogni cella può essere percorribile, rappresentare un ostacolo o un robot disperso.</a:t>
            </a:r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6FA8C6E-9C0D-6F41-970F-22E2A52CB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13" y="3325671"/>
            <a:ext cx="6277574" cy="3219322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7833DBAE-FF0B-2245-AB5F-5F96CEA92237}"/>
              </a:ext>
            </a:extLst>
          </p:cNvPr>
          <p:cNvSpPr/>
          <p:nvPr/>
        </p:nvSpPr>
        <p:spPr>
          <a:xfrm>
            <a:off x="1166813" y="3658060"/>
            <a:ext cx="53790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Non ci sono vincoli di: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Posizione degli ostacoli;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Tipo di ostacoli;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Punti di partenza/arrivo LostRobot;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Punto di partenza esplorazione;</a:t>
            </a:r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03153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it-IT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Rescue robot controller</a:t>
            </a:r>
            <a:endParaRPr lang="it-IT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2A2A71-D7C2-6347-AD1F-495C44F5891D}"/>
              </a:ext>
            </a:extLst>
          </p:cNvPr>
          <p:cNvSpPr/>
          <p:nvPr/>
        </p:nvSpPr>
        <p:spPr>
          <a:xfrm>
            <a:off x="1168404" y="1464789"/>
            <a:ext cx="100429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Il controllore di </a:t>
            </a:r>
            <a:r>
              <a:rPr lang="it-IT" sz="2000" i="1" dirty="0"/>
              <a:t>RescueRobot </a:t>
            </a:r>
            <a:r>
              <a:rPr lang="it-IT" sz="2000" dirty="0"/>
              <a:t>si occupa di gestire quattro unità fondamentali e in più di generare in punti casuali della mappa i </a:t>
            </a:r>
            <a:r>
              <a:rPr lang="it-IT" sz="2000" i="1" dirty="0"/>
              <a:t>LostRobot.</a:t>
            </a:r>
            <a:r>
              <a:rPr lang="it-IT" sz="2000" dirty="0"/>
              <a:t> </a:t>
            </a:r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00169AA-C9BA-6641-B8C5-BDCBAEA9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64" y="2323419"/>
            <a:ext cx="7650071" cy="43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Movement</a:t>
            </a:r>
            <a:r>
              <a:rPr lang="it-IT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unit</a:t>
            </a:r>
            <a:endParaRPr lang="en-GB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5A4B01-141A-5849-A62D-C438E8EFD7DC}"/>
              </a:ext>
            </a:extLst>
          </p:cNvPr>
          <p:cNvSpPr/>
          <p:nvPr/>
        </p:nvSpPr>
        <p:spPr>
          <a:xfrm>
            <a:off x="1074526" y="1390802"/>
            <a:ext cx="100429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Questa unità implementa il modello di movimento basato su odometria, cioè che sfrutta le informazioni provenienti da specifici sensori del robot, in particolare dai </a:t>
            </a:r>
            <a:r>
              <a:rPr lang="it-IT" sz="2000" i="1" dirty="0"/>
              <a:t>PositionSensor</a:t>
            </a:r>
            <a:r>
              <a:rPr lang="it-IT" sz="2000" dirty="0"/>
              <a:t> presenti sulle ruote e dalla bussola interna, per poter calcolare e gestire il movimento.</a:t>
            </a:r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3AFF319-22ED-414E-9952-38D746A75F7F}"/>
                  </a:ext>
                </a:extLst>
              </p:cNvPr>
              <p:cNvSpPr txBox="1"/>
              <p:nvPr/>
            </p:nvSpPr>
            <p:spPr>
              <a:xfrm>
                <a:off x="5270019" y="5156696"/>
                <a:ext cx="9398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3AFF319-22ED-414E-9952-38D746A75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019" y="5156696"/>
                <a:ext cx="939800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destra 9">
            <a:extLst>
              <a:ext uri="{FF2B5EF4-FFF2-40B4-BE49-F238E27FC236}">
                <a16:creationId xmlns:a16="http://schemas.microsoft.com/office/drawing/2014/main" id="{3E4EBA9B-EF36-F54F-8E00-CAAC9DB3A2C1}"/>
              </a:ext>
            </a:extLst>
          </p:cNvPr>
          <p:cNvSpPr/>
          <p:nvPr/>
        </p:nvSpPr>
        <p:spPr>
          <a:xfrm>
            <a:off x="6346410" y="5180853"/>
            <a:ext cx="469615" cy="3138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E3262A9-EA5B-3A4F-98C0-DA1FF2B0C59A}"/>
                  </a:ext>
                </a:extLst>
              </p:cNvPr>
              <p:cNvSpPr txBox="1"/>
              <p:nvPr/>
            </p:nvSpPr>
            <p:spPr>
              <a:xfrm>
                <a:off x="6899501" y="5156163"/>
                <a:ext cx="9398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E3262A9-EA5B-3A4F-98C0-DA1FF2B0C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501" y="5156163"/>
                <a:ext cx="939800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AC06D09F-EE1E-AC48-8706-A49734AC8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938" y="2490584"/>
            <a:ext cx="4787522" cy="2277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3C30FA7F-A907-1F43-AC68-3D8AF804CFE9}"/>
                  </a:ext>
                </a:extLst>
              </p:cNvPr>
              <p:cNvSpPr txBox="1"/>
              <p:nvPr/>
            </p:nvSpPr>
            <p:spPr>
              <a:xfrm>
                <a:off x="3455461" y="5487090"/>
                <a:ext cx="6096000" cy="510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it-IT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𝑎𝑡𝑎𝑛</m:t>
                          </m:r>
                          <m:r>
                            <a:rPr lang="it-IT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it-IT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it-IT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it-I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3C30FA7F-A907-1F43-AC68-3D8AF804C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461" y="5487090"/>
                <a:ext cx="6096000" cy="510781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249D365-CFD0-7B48-92C5-7010A861B3E3}"/>
                  </a:ext>
                </a:extLst>
              </p:cNvPr>
              <p:cNvSpPr txBox="1"/>
              <p:nvPr/>
            </p:nvSpPr>
            <p:spPr>
              <a:xfrm>
                <a:off x="3298410" y="6035006"/>
                <a:ext cx="6096000" cy="390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𝑡𝑟𝑎𝑠𝑙</m:t>
                          </m:r>
                        </m:sub>
                      </m:sSub>
                      <m:r>
                        <a:rPr lang="it-IT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it-IT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it-IT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249D365-CFD0-7B48-92C5-7010A861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410" y="6035006"/>
                <a:ext cx="6096000" cy="390492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18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Slam</a:t>
            </a:r>
            <a:endParaRPr lang="en-GB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2A2A71-D7C2-6347-AD1F-495C44F5891D}"/>
              </a:ext>
            </a:extLst>
          </p:cNvPr>
          <p:cNvSpPr/>
          <p:nvPr/>
        </p:nvSpPr>
        <p:spPr>
          <a:xfrm>
            <a:off x="1166813" y="1528289"/>
            <a:ext cx="1004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106381CC-5D4C-8E4D-BF92-F27CAD054140}"/>
                  </a:ext>
                </a:extLst>
              </p:cNvPr>
              <p:cNvSpPr/>
              <p:nvPr/>
            </p:nvSpPr>
            <p:spPr>
              <a:xfrm>
                <a:off x="1208018" y="3687901"/>
                <a:ext cx="10042947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sz="2000" dirty="0"/>
                  <a:t>Il problema di modellare una mappa dell’ambiente e contemporaneamente stimare la posizione del robot all’interno viene definito come </a:t>
                </a:r>
                <a:r>
                  <a:rPr lang="it-IT" sz="2000" b="1" dirty="0"/>
                  <a:t>SLAM </a:t>
                </a:r>
                <a:r>
                  <a:rPr lang="it-IT" sz="2000" dirty="0"/>
                  <a:t>(Simultaneous Location and Mapping), che di fatto consiste nel trovare la seguente funzione di densità di probabilità:</a:t>
                </a:r>
              </a:p>
              <a:p>
                <a:pPr algn="just"/>
                <a:endParaRPr lang="it-IT" sz="20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it-IT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  <a:p>
                <a:pPr algn="just"/>
                <a:endParaRPr lang="it-IT" sz="2000" dirty="0"/>
              </a:p>
              <a:p>
                <a:pPr algn="just"/>
                <a:r>
                  <a:rPr lang="it-IT" sz="2000" dirty="0"/>
                  <a:t>ovvero stimare la posizione e la mappa date una serie di misure sensoriali e un insieme di movimenti.</a:t>
                </a:r>
              </a:p>
              <a:p>
                <a:pPr algn="just"/>
                <a:endParaRPr lang="it-IT" sz="2000" dirty="0"/>
              </a:p>
              <a:p>
                <a:pPr algn="just"/>
                <a:endParaRPr lang="it-IT" sz="2000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106381CC-5D4C-8E4D-BF92-F27CAD054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18" y="3687901"/>
                <a:ext cx="10042947" cy="3170099"/>
              </a:xfrm>
              <a:prstGeom prst="rect">
                <a:avLst/>
              </a:prstGeom>
              <a:blipFill>
                <a:blip r:embed="rId3"/>
                <a:stretch>
                  <a:fillRect l="-631" t="-1200" r="-5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>
            <a:extLst>
              <a:ext uri="{FF2B5EF4-FFF2-40B4-BE49-F238E27FC236}">
                <a16:creationId xmlns:a16="http://schemas.microsoft.com/office/drawing/2014/main" id="{967342E5-1D72-C744-9E43-6BA1CAE1B2CE}"/>
              </a:ext>
            </a:extLst>
          </p:cNvPr>
          <p:cNvSpPr/>
          <p:nvPr/>
        </p:nvSpPr>
        <p:spPr>
          <a:xfrm>
            <a:off x="1208018" y="1424346"/>
            <a:ext cx="1004294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L’ambiente viene discretizzato in una matrice 9x9 dove ogni cella, di dimensione 2.25m</a:t>
            </a:r>
            <a:r>
              <a:rPr lang="it-IT" sz="2000" baseline="30000" dirty="0"/>
              <a:t>2</a:t>
            </a:r>
            <a:r>
              <a:rPr lang="it-IT" sz="2000" dirty="0"/>
              <a:t>, può assumere quattro differenti valori 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/>
              <a:t>F</a:t>
            </a:r>
            <a:r>
              <a:rPr lang="it-IT" sz="2000" dirty="0"/>
              <a:t>, cella libera;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/>
              <a:t>O</a:t>
            </a:r>
            <a:r>
              <a:rPr lang="it-IT" sz="2000" dirty="0"/>
              <a:t>, cella ostacolo;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/>
              <a:t>S</a:t>
            </a:r>
            <a:r>
              <a:rPr lang="it-IT" sz="2000" dirty="0"/>
              <a:t>, cella di stato sconosciuto;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b="1" dirty="0"/>
              <a:t>R</a:t>
            </a:r>
            <a:r>
              <a:rPr lang="it-IT" sz="2000" dirty="0"/>
              <a:t>, cella in cui era presente un LostRobot.</a:t>
            </a:r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074228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Map exploration unit</a:t>
            </a:r>
            <a:endParaRPr lang="en-GB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B2318EC-DAD9-E24E-AA3A-E0BD107E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38" y="2779564"/>
            <a:ext cx="8220498" cy="3342867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8564EB1C-D47D-DB46-88C3-FF8BE6D20D93}"/>
              </a:ext>
            </a:extLst>
          </p:cNvPr>
          <p:cNvSpPr/>
          <p:nvPr/>
        </p:nvSpPr>
        <p:spPr>
          <a:xfrm>
            <a:off x="1166813" y="1431841"/>
            <a:ext cx="100429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Questa unità propone e implementa tramite un particolare algoritmo ricorsivo una soluzione del problema SLAM.</a:t>
            </a:r>
          </a:p>
          <a:p>
            <a:pPr algn="just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3725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B98EE-4E7F-0247-94CB-7B31C9BA23E7}"/>
              </a:ext>
            </a:extLst>
          </p:cNvPr>
          <p:cNvSpPr txBox="1"/>
          <p:nvPr/>
        </p:nvSpPr>
        <p:spPr>
          <a:xfrm>
            <a:off x="11125200" y="547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79D620C-A57E-7C49-A316-B375EF30F9CA}"/>
              </a:ext>
            </a:extLst>
          </p:cNvPr>
          <p:cNvGrpSpPr/>
          <p:nvPr/>
        </p:nvGrpSpPr>
        <p:grpSpPr>
          <a:xfrm rot="16200000">
            <a:off x="-2844797" y="2844801"/>
            <a:ext cx="6858002" cy="1168400"/>
            <a:chOff x="0" y="-1"/>
            <a:chExt cx="7315200" cy="1216153"/>
          </a:xfrm>
        </p:grpSpPr>
        <p:sp>
          <p:nvSpPr>
            <p:cNvPr id="4" name="Rettangolo 51">
              <a:extLst>
                <a:ext uri="{FF2B5EF4-FFF2-40B4-BE49-F238E27FC236}">
                  <a16:creationId xmlns:a16="http://schemas.microsoft.com/office/drawing/2014/main" id="{FFB2F258-AA6C-EC4D-9B81-B214647D4A1C}"/>
                </a:ext>
              </a:extLst>
            </p:cNvPr>
            <p:cNvSpPr/>
            <p:nvPr/>
          </p:nvSpPr>
          <p:spPr>
            <a:xfrm>
              <a:off x="0" y="-1"/>
              <a:ext cx="7315200" cy="1130373"/>
            </a:xfrm>
            <a:custGeom>
              <a:avLst/>
              <a:gdLst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0 w 7312660"/>
                <a:gd name="connsiteY3" fmla="*/ 1215390 h 1215390"/>
                <a:gd name="connsiteX4" fmla="*/ 0 w 7312660"/>
                <a:gd name="connsiteY4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67125 w 7312660"/>
                <a:gd name="connsiteY3" fmla="*/ 120967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215390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0 w 7312660"/>
                <a:gd name="connsiteY0" fmla="*/ 0 h 1215390"/>
                <a:gd name="connsiteX1" fmla="*/ 7312660 w 7312660"/>
                <a:gd name="connsiteY1" fmla="*/ 0 h 1215390"/>
                <a:gd name="connsiteX2" fmla="*/ 7312660 w 7312660"/>
                <a:gd name="connsiteY2" fmla="*/ 1129665 h 1215390"/>
                <a:gd name="connsiteX3" fmla="*/ 3619500 w 7312660"/>
                <a:gd name="connsiteY3" fmla="*/ 733425 h 1215390"/>
                <a:gd name="connsiteX4" fmla="*/ 0 w 7312660"/>
                <a:gd name="connsiteY4" fmla="*/ 1215390 h 1215390"/>
                <a:gd name="connsiteX5" fmla="*/ 0 w 7312660"/>
                <a:gd name="connsiteY5" fmla="*/ 0 h 1215390"/>
                <a:gd name="connsiteX0" fmla="*/ 9525 w 7322185"/>
                <a:gd name="connsiteY0" fmla="*/ 0 h 1129665"/>
                <a:gd name="connsiteX1" fmla="*/ 7322185 w 7322185"/>
                <a:gd name="connsiteY1" fmla="*/ 0 h 1129665"/>
                <a:gd name="connsiteX2" fmla="*/ 7322185 w 7322185"/>
                <a:gd name="connsiteY2" fmla="*/ 1129665 h 1129665"/>
                <a:gd name="connsiteX3" fmla="*/ 3629025 w 7322185"/>
                <a:gd name="connsiteY3" fmla="*/ 733425 h 1129665"/>
                <a:gd name="connsiteX4" fmla="*/ 0 w 7322185"/>
                <a:gd name="connsiteY4" fmla="*/ 1091565 h 1129665"/>
                <a:gd name="connsiteX5" fmla="*/ 9525 w 7322185"/>
                <a:gd name="connsiteY5" fmla="*/ 0 h 1129665"/>
                <a:gd name="connsiteX0" fmla="*/ 0 w 7312660"/>
                <a:gd name="connsiteY0" fmla="*/ 0 h 1129665"/>
                <a:gd name="connsiteX1" fmla="*/ 7312660 w 7312660"/>
                <a:gd name="connsiteY1" fmla="*/ 0 h 1129665"/>
                <a:gd name="connsiteX2" fmla="*/ 7312660 w 7312660"/>
                <a:gd name="connsiteY2" fmla="*/ 1129665 h 1129665"/>
                <a:gd name="connsiteX3" fmla="*/ 3619500 w 7312660"/>
                <a:gd name="connsiteY3" fmla="*/ 733425 h 1129665"/>
                <a:gd name="connsiteX4" fmla="*/ 0 w 7312660"/>
                <a:gd name="connsiteY4" fmla="*/ 1091565 h 1129665"/>
                <a:gd name="connsiteX5" fmla="*/ 0 w 7312660"/>
                <a:gd name="connsiteY5" fmla="*/ 0 h 112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660" h="1129665">
                  <a:moveTo>
                    <a:pt x="0" y="0"/>
                  </a:moveTo>
                  <a:lnTo>
                    <a:pt x="7312660" y="0"/>
                  </a:lnTo>
                  <a:lnTo>
                    <a:pt x="7312660" y="1129665"/>
                  </a:lnTo>
                  <a:lnTo>
                    <a:pt x="3619500" y="73342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0584AAC7-3699-354C-85F4-AE62224CD317}"/>
                </a:ext>
              </a:extLst>
            </p:cNvPr>
            <p:cNvSpPr/>
            <p:nvPr/>
          </p:nvSpPr>
          <p:spPr>
            <a:xfrm>
              <a:off x="0" y="0"/>
              <a:ext cx="7315200" cy="1216152"/>
            </a:xfrm>
            <a:prstGeom prst="rect">
              <a:avLst/>
            </a:prstGeom>
            <a:blipFill>
              <a:blip r:embed="rId2"/>
              <a:stretch>
                <a:fillRect r="-75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C3A08B11-795E-2E4F-B459-A1B894F4B04D}"/>
              </a:ext>
            </a:extLst>
          </p:cNvPr>
          <p:cNvSpPr/>
          <p:nvPr/>
        </p:nvSpPr>
        <p:spPr>
          <a:xfrm>
            <a:off x="1085993" y="428507"/>
            <a:ext cx="10286999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3600" b="1" cap="all" dirty="0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Path finding unit</a:t>
            </a:r>
            <a:endParaRPr lang="en-GB" sz="1200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564EB1C-D47D-DB46-88C3-FF8BE6D20D93}"/>
              </a:ext>
            </a:extLst>
          </p:cNvPr>
          <p:cNvSpPr/>
          <p:nvPr/>
        </p:nvSpPr>
        <p:spPr>
          <a:xfrm>
            <a:off x="1082253" y="1528289"/>
            <a:ext cx="100429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Il problema di ricerca di un percorso dati due punti generici all’interno dell’ambiente viene affrontato con l’</a:t>
            </a:r>
            <a:r>
              <a:rPr lang="it-IT" sz="2000" b="1" dirty="0"/>
              <a:t>algoritmo di ricerca informata A*</a:t>
            </a:r>
            <a:r>
              <a:rPr lang="it-IT" sz="2000" dirty="0"/>
              <a:t>.</a:t>
            </a:r>
          </a:p>
          <a:p>
            <a:pPr algn="just"/>
            <a:endParaRPr lang="it-IT" sz="2000" dirty="0"/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2E1548AE-385F-5647-AC8D-9502ED42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037" y="2628071"/>
            <a:ext cx="3322710" cy="2669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ttangolo 63">
                <a:extLst>
                  <a:ext uri="{FF2B5EF4-FFF2-40B4-BE49-F238E27FC236}">
                    <a16:creationId xmlns:a16="http://schemas.microsoft.com/office/drawing/2014/main" id="{5BE5CBF6-2A62-6346-981C-7F545305B601}"/>
                  </a:ext>
                </a:extLst>
              </p:cNvPr>
              <p:cNvSpPr/>
              <p:nvPr/>
            </p:nvSpPr>
            <p:spPr>
              <a:xfrm>
                <a:off x="1082253" y="2628071"/>
                <a:ext cx="6131347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sz="2000" dirty="0"/>
                  <a:t>L’algoritmo crea dei nodi, dell’ideale albero di ricerca, ed espande sempre quello con funzione di valutazione </a:t>
                </a:r>
                <a:r>
                  <a:rPr lang="it-IT" sz="2000" i="1" dirty="0"/>
                  <a:t>f(n) </a:t>
                </a:r>
                <a:r>
                  <a:rPr lang="it-IT" sz="2000" dirty="0"/>
                  <a:t>minore:</a:t>
                </a:r>
              </a:p>
              <a:p>
                <a:pPr algn="just"/>
                <a:endParaRPr lang="it-IT" sz="20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  <a:p>
                <a:pPr algn="just"/>
                <a:endParaRPr lang="it-IT" sz="2000" dirty="0"/>
              </a:p>
            </p:txBody>
          </p:sp>
        </mc:Choice>
        <mc:Fallback xmlns="">
          <p:sp>
            <p:nvSpPr>
              <p:cNvPr id="64" name="Rettangolo 63">
                <a:extLst>
                  <a:ext uri="{FF2B5EF4-FFF2-40B4-BE49-F238E27FC236}">
                    <a16:creationId xmlns:a16="http://schemas.microsoft.com/office/drawing/2014/main" id="{5BE5CBF6-2A62-6346-981C-7F545305B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253" y="2628071"/>
                <a:ext cx="6131347" cy="1938992"/>
              </a:xfrm>
              <a:prstGeom prst="rect">
                <a:avLst/>
              </a:prstGeom>
              <a:blipFill>
                <a:blip r:embed="rId4"/>
                <a:stretch>
                  <a:fillRect l="-1035" t="-1299" r="-12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0E667C54-FB62-4C4D-9A6E-1AA851534162}"/>
                  </a:ext>
                </a:extLst>
              </p:cNvPr>
              <p:cNvSpPr txBox="1"/>
              <p:nvPr/>
            </p:nvSpPr>
            <p:spPr>
              <a:xfrm>
                <a:off x="1060591" y="4832432"/>
                <a:ext cx="6096000" cy="465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𝑜𝑏𝑏</m:t>
                                      </m:r>
                                    </m:sub>
                                  </m:sSub>
                                  <m:r>
                                    <a:rPr lang="it-IT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𝑛𝑜𝑑𝑜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𝑜𝑏𝑏</m:t>
                                      </m:r>
                                    </m:sub>
                                  </m:sSub>
                                  <m:r>
                                    <a:rPr lang="it-IT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𝑛𝑜𝑑𝑜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0E667C54-FB62-4C4D-9A6E-1AA851534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91" y="4832432"/>
                <a:ext cx="6096000" cy="465064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ttangolo 65">
            <a:extLst>
              <a:ext uri="{FF2B5EF4-FFF2-40B4-BE49-F238E27FC236}">
                <a16:creationId xmlns:a16="http://schemas.microsoft.com/office/drawing/2014/main" id="{BD3D65AA-AE9A-794A-826E-94249F30B191}"/>
              </a:ext>
            </a:extLst>
          </p:cNvPr>
          <p:cNvSpPr/>
          <p:nvPr/>
        </p:nvSpPr>
        <p:spPr>
          <a:xfrm>
            <a:off x="1174618" y="5843032"/>
            <a:ext cx="100429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Dati due punti se esiste una soluzione allora è sicuramente la migliore possibile. </a:t>
            </a:r>
          </a:p>
        </p:txBody>
      </p:sp>
    </p:spTree>
    <p:extLst>
      <p:ext uri="{BB962C8B-B14F-4D97-AF65-F5344CB8AC3E}">
        <p14:creationId xmlns:p14="http://schemas.microsoft.com/office/powerpoint/2010/main" val="32075943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</TotalTime>
  <Words>1000</Words>
  <Application>Microsoft Macintosh PowerPoint</Application>
  <PresentationFormat>Widescreen</PresentationFormat>
  <Paragraphs>122</Paragraphs>
  <Slides>19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Arial</vt:lpstr>
      <vt:lpstr>Arial Narrow</vt:lpstr>
      <vt:lpstr>Calibri</vt:lpstr>
      <vt:lpstr>Calibri Light</vt:lpstr>
      <vt:lpstr>Cambria Math</vt:lpstr>
      <vt:lpstr>Courier New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ccsm</dc:title>
  <dc:creator>Microsoft Office User</dc:creator>
  <cp:lastModifiedBy>Microsoft Office User</cp:lastModifiedBy>
  <cp:revision>61</cp:revision>
  <dcterms:created xsi:type="dcterms:W3CDTF">2021-01-05T11:21:08Z</dcterms:created>
  <dcterms:modified xsi:type="dcterms:W3CDTF">2022-04-20T08:56:38Z</dcterms:modified>
</cp:coreProperties>
</file>